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3" r:id="rId4"/>
    <p:sldId id="260" r:id="rId5"/>
    <p:sldId id="261" r:id="rId6"/>
    <p:sldId id="259" r:id="rId7"/>
    <p:sldId id="262"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91BAC5CD-F288-406C-B4E8-1AAED120C5E7}" type="datetimeFigureOut">
              <a:rPr lang="nl-NL" smtClean="0"/>
              <a:t>11-10-2019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83BFD-A62A-4D0F-B264-9B54F7EF5FA6}" type="slidenum">
              <a:rPr lang="nl-NL" smtClean="0"/>
              <a:t>‹nr.›</a:t>
            </a:fld>
            <a:endParaRPr lang="nl-NL"/>
          </a:p>
        </p:txBody>
      </p:sp>
    </p:spTree>
    <p:extLst>
      <p:ext uri="{BB962C8B-B14F-4D97-AF65-F5344CB8AC3E}">
        <p14:creationId xmlns:p14="http://schemas.microsoft.com/office/powerpoint/2010/main" val="737334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91BAC5CD-F288-406C-B4E8-1AAED120C5E7}" type="datetimeFigureOut">
              <a:rPr lang="nl-NL" smtClean="0"/>
              <a:t>11-10-2019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83BFD-A62A-4D0F-B264-9B54F7EF5FA6}" type="slidenum">
              <a:rPr lang="nl-NL" smtClean="0"/>
              <a:t>‹nr.›</a:t>
            </a:fld>
            <a:endParaRPr lang="nl-NL"/>
          </a:p>
        </p:txBody>
      </p:sp>
    </p:spTree>
    <p:extLst>
      <p:ext uri="{BB962C8B-B14F-4D97-AF65-F5344CB8AC3E}">
        <p14:creationId xmlns:p14="http://schemas.microsoft.com/office/powerpoint/2010/main" val="1088332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91BAC5CD-F288-406C-B4E8-1AAED120C5E7}" type="datetimeFigureOut">
              <a:rPr lang="nl-NL" smtClean="0"/>
              <a:t>11-10-2019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83BFD-A62A-4D0F-B264-9B54F7EF5FA6}"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735924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91BAC5CD-F288-406C-B4E8-1AAED120C5E7}" type="datetimeFigureOut">
              <a:rPr lang="nl-NL" smtClean="0"/>
              <a:t>11-10-2019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83BFD-A62A-4D0F-B264-9B54F7EF5FA6}" type="slidenum">
              <a:rPr lang="nl-NL" smtClean="0"/>
              <a:t>‹nr.›</a:t>
            </a:fld>
            <a:endParaRPr lang="nl-NL"/>
          </a:p>
        </p:txBody>
      </p:sp>
    </p:spTree>
    <p:extLst>
      <p:ext uri="{BB962C8B-B14F-4D97-AF65-F5344CB8AC3E}">
        <p14:creationId xmlns:p14="http://schemas.microsoft.com/office/powerpoint/2010/main" val="1728574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91BAC5CD-F288-406C-B4E8-1AAED120C5E7}" type="datetimeFigureOut">
              <a:rPr lang="nl-NL" smtClean="0"/>
              <a:t>11-10-2019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83BFD-A62A-4D0F-B264-9B54F7EF5FA6}"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16483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91BAC5CD-F288-406C-B4E8-1AAED120C5E7}" type="datetimeFigureOut">
              <a:rPr lang="nl-NL" smtClean="0"/>
              <a:t>11-10-2019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83BFD-A62A-4D0F-B264-9B54F7EF5FA6}" type="slidenum">
              <a:rPr lang="nl-NL" smtClean="0"/>
              <a:t>‹nr.›</a:t>
            </a:fld>
            <a:endParaRPr lang="nl-NL"/>
          </a:p>
        </p:txBody>
      </p:sp>
    </p:spTree>
    <p:extLst>
      <p:ext uri="{BB962C8B-B14F-4D97-AF65-F5344CB8AC3E}">
        <p14:creationId xmlns:p14="http://schemas.microsoft.com/office/powerpoint/2010/main" val="1920536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1BAC5CD-F288-406C-B4E8-1AAED120C5E7}" type="datetimeFigureOut">
              <a:rPr lang="nl-NL" smtClean="0"/>
              <a:t>11-10-2019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83BFD-A62A-4D0F-B264-9B54F7EF5FA6}" type="slidenum">
              <a:rPr lang="nl-NL" smtClean="0"/>
              <a:t>‹nr.›</a:t>
            </a:fld>
            <a:endParaRPr lang="nl-NL"/>
          </a:p>
        </p:txBody>
      </p:sp>
    </p:spTree>
    <p:extLst>
      <p:ext uri="{BB962C8B-B14F-4D97-AF65-F5344CB8AC3E}">
        <p14:creationId xmlns:p14="http://schemas.microsoft.com/office/powerpoint/2010/main" val="3394094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1BAC5CD-F288-406C-B4E8-1AAED120C5E7}" type="datetimeFigureOut">
              <a:rPr lang="nl-NL" smtClean="0"/>
              <a:t>11-10-2019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83BFD-A62A-4D0F-B264-9B54F7EF5FA6}" type="slidenum">
              <a:rPr lang="nl-NL" smtClean="0"/>
              <a:t>‹nr.›</a:t>
            </a:fld>
            <a:endParaRPr lang="nl-NL"/>
          </a:p>
        </p:txBody>
      </p:sp>
    </p:spTree>
    <p:extLst>
      <p:ext uri="{BB962C8B-B14F-4D97-AF65-F5344CB8AC3E}">
        <p14:creationId xmlns:p14="http://schemas.microsoft.com/office/powerpoint/2010/main" val="1659901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1BAC5CD-F288-406C-B4E8-1AAED120C5E7}" type="datetimeFigureOut">
              <a:rPr lang="nl-NL" smtClean="0"/>
              <a:t>11-10-2019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83BFD-A62A-4D0F-B264-9B54F7EF5FA6}" type="slidenum">
              <a:rPr lang="nl-NL" smtClean="0"/>
              <a:t>‹nr.›</a:t>
            </a:fld>
            <a:endParaRPr lang="nl-NL"/>
          </a:p>
        </p:txBody>
      </p:sp>
    </p:spTree>
    <p:extLst>
      <p:ext uri="{BB962C8B-B14F-4D97-AF65-F5344CB8AC3E}">
        <p14:creationId xmlns:p14="http://schemas.microsoft.com/office/powerpoint/2010/main" val="2360161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91BAC5CD-F288-406C-B4E8-1AAED120C5E7}" type="datetimeFigureOut">
              <a:rPr lang="nl-NL" smtClean="0"/>
              <a:t>11-10-2019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83BFD-A62A-4D0F-B264-9B54F7EF5FA6}" type="slidenum">
              <a:rPr lang="nl-NL" smtClean="0"/>
              <a:t>‹nr.›</a:t>
            </a:fld>
            <a:endParaRPr lang="nl-NL"/>
          </a:p>
        </p:txBody>
      </p:sp>
    </p:spTree>
    <p:extLst>
      <p:ext uri="{BB962C8B-B14F-4D97-AF65-F5344CB8AC3E}">
        <p14:creationId xmlns:p14="http://schemas.microsoft.com/office/powerpoint/2010/main" val="1105353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91BAC5CD-F288-406C-B4E8-1AAED120C5E7}" type="datetimeFigureOut">
              <a:rPr lang="nl-NL" smtClean="0"/>
              <a:t>11-10-2019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6583BFD-A62A-4D0F-B264-9B54F7EF5FA6}" type="slidenum">
              <a:rPr lang="nl-NL" smtClean="0"/>
              <a:t>‹nr.›</a:t>
            </a:fld>
            <a:endParaRPr lang="nl-NL"/>
          </a:p>
        </p:txBody>
      </p:sp>
    </p:spTree>
    <p:extLst>
      <p:ext uri="{BB962C8B-B14F-4D97-AF65-F5344CB8AC3E}">
        <p14:creationId xmlns:p14="http://schemas.microsoft.com/office/powerpoint/2010/main" val="3022319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91BAC5CD-F288-406C-B4E8-1AAED120C5E7}" type="datetimeFigureOut">
              <a:rPr lang="nl-NL" smtClean="0"/>
              <a:t>11-10-2019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6583BFD-A62A-4D0F-B264-9B54F7EF5FA6}" type="slidenum">
              <a:rPr lang="nl-NL" smtClean="0"/>
              <a:t>‹nr.›</a:t>
            </a:fld>
            <a:endParaRPr lang="nl-NL"/>
          </a:p>
        </p:txBody>
      </p:sp>
    </p:spTree>
    <p:extLst>
      <p:ext uri="{BB962C8B-B14F-4D97-AF65-F5344CB8AC3E}">
        <p14:creationId xmlns:p14="http://schemas.microsoft.com/office/powerpoint/2010/main" val="2849867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91BAC5CD-F288-406C-B4E8-1AAED120C5E7}" type="datetimeFigureOut">
              <a:rPr lang="nl-NL" smtClean="0"/>
              <a:t>11-10-2019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6583BFD-A62A-4D0F-B264-9B54F7EF5FA6}" type="slidenum">
              <a:rPr lang="nl-NL" smtClean="0"/>
              <a:t>‹nr.›</a:t>
            </a:fld>
            <a:endParaRPr lang="nl-NL"/>
          </a:p>
        </p:txBody>
      </p:sp>
    </p:spTree>
    <p:extLst>
      <p:ext uri="{BB962C8B-B14F-4D97-AF65-F5344CB8AC3E}">
        <p14:creationId xmlns:p14="http://schemas.microsoft.com/office/powerpoint/2010/main" val="523154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BAC5CD-F288-406C-B4E8-1AAED120C5E7}" type="datetimeFigureOut">
              <a:rPr lang="nl-NL" smtClean="0"/>
              <a:t>11-10-2019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6583BFD-A62A-4D0F-B264-9B54F7EF5FA6}" type="slidenum">
              <a:rPr lang="nl-NL" smtClean="0"/>
              <a:t>‹nr.›</a:t>
            </a:fld>
            <a:endParaRPr lang="nl-NL"/>
          </a:p>
        </p:txBody>
      </p:sp>
    </p:spTree>
    <p:extLst>
      <p:ext uri="{BB962C8B-B14F-4D97-AF65-F5344CB8AC3E}">
        <p14:creationId xmlns:p14="http://schemas.microsoft.com/office/powerpoint/2010/main" val="765002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91BAC5CD-F288-406C-B4E8-1AAED120C5E7}" type="datetimeFigureOut">
              <a:rPr lang="nl-NL" smtClean="0"/>
              <a:t>11-10-2019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6583BFD-A62A-4D0F-B264-9B54F7EF5FA6}" type="slidenum">
              <a:rPr lang="nl-NL" smtClean="0"/>
              <a:t>‹nr.›</a:t>
            </a:fld>
            <a:endParaRPr lang="nl-NL"/>
          </a:p>
        </p:txBody>
      </p:sp>
    </p:spTree>
    <p:extLst>
      <p:ext uri="{BB962C8B-B14F-4D97-AF65-F5344CB8AC3E}">
        <p14:creationId xmlns:p14="http://schemas.microsoft.com/office/powerpoint/2010/main" val="2647889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91BAC5CD-F288-406C-B4E8-1AAED120C5E7}" type="datetimeFigureOut">
              <a:rPr lang="nl-NL" smtClean="0"/>
              <a:t>11-10-2019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6583BFD-A62A-4D0F-B264-9B54F7EF5FA6}" type="slidenum">
              <a:rPr lang="nl-NL" smtClean="0"/>
              <a:t>‹nr.›</a:t>
            </a:fld>
            <a:endParaRPr lang="nl-NL"/>
          </a:p>
        </p:txBody>
      </p:sp>
    </p:spTree>
    <p:extLst>
      <p:ext uri="{BB962C8B-B14F-4D97-AF65-F5344CB8AC3E}">
        <p14:creationId xmlns:p14="http://schemas.microsoft.com/office/powerpoint/2010/main" val="2519919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1BAC5CD-F288-406C-B4E8-1AAED120C5E7}" type="datetimeFigureOut">
              <a:rPr lang="nl-NL" smtClean="0"/>
              <a:t>11-10-2019</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6583BFD-A62A-4D0F-B264-9B54F7EF5FA6}" type="slidenum">
              <a:rPr lang="nl-NL" smtClean="0"/>
              <a:t>‹nr.›</a:t>
            </a:fld>
            <a:endParaRPr lang="nl-NL"/>
          </a:p>
        </p:txBody>
      </p:sp>
    </p:spTree>
    <p:extLst>
      <p:ext uri="{BB962C8B-B14F-4D97-AF65-F5344CB8AC3E}">
        <p14:creationId xmlns:p14="http://schemas.microsoft.com/office/powerpoint/2010/main" val="37096621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Dt2joev3sE" TargetMode="External"/><Relationship Id="rId2" Type="http://schemas.openxmlformats.org/officeDocument/2006/relationships/hyperlink" Target="https://www.youtube.com/watch?v=nmmX8Fewmbc"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file:///\\FS2\Userdata$\gdejong\Videos\WhatsApp%20Video%20Alcoholist.mp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Communiceren </a:t>
            </a:r>
            <a:endParaRPr lang="nl-NL" dirty="0"/>
          </a:p>
        </p:txBody>
      </p:sp>
      <p:sp>
        <p:nvSpPr>
          <p:cNvPr id="3" name="Ondertitel 2"/>
          <p:cNvSpPr>
            <a:spLocks noGrp="1"/>
          </p:cNvSpPr>
          <p:nvPr>
            <p:ph type="subTitle" idx="1"/>
          </p:nvPr>
        </p:nvSpPr>
        <p:spPr/>
        <p:txBody>
          <a:bodyPr/>
          <a:lstStyle/>
          <a:p>
            <a:r>
              <a:rPr lang="nl-NL" dirty="0" smtClean="0"/>
              <a:t>Les 4</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009" y="4908002"/>
            <a:ext cx="4454449" cy="989878"/>
          </a:xfrm>
          <a:prstGeom prst="rect">
            <a:avLst/>
          </a:prstGeom>
        </p:spPr>
      </p:pic>
    </p:spTree>
    <p:extLst>
      <p:ext uri="{BB962C8B-B14F-4D97-AF65-F5344CB8AC3E}">
        <p14:creationId xmlns:p14="http://schemas.microsoft.com/office/powerpoint/2010/main" val="33399929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40229"/>
          </a:xfrm>
        </p:spPr>
        <p:txBody>
          <a:bodyPr/>
          <a:lstStyle/>
          <a:p>
            <a:r>
              <a:rPr lang="nl-NL" dirty="0" smtClean="0"/>
              <a:t>Wat hebben we eerdere lessen gedaan?</a:t>
            </a:r>
            <a:endParaRPr lang="nl-NL" dirty="0"/>
          </a:p>
        </p:txBody>
      </p:sp>
      <p:sp>
        <p:nvSpPr>
          <p:cNvPr id="3" name="Tijdelijke aanduiding voor inhoud 2"/>
          <p:cNvSpPr>
            <a:spLocks noGrp="1"/>
          </p:cNvSpPr>
          <p:nvPr>
            <p:ph idx="1"/>
          </p:nvPr>
        </p:nvSpPr>
        <p:spPr>
          <a:xfrm>
            <a:off x="677334" y="1349829"/>
            <a:ext cx="9926498" cy="5163266"/>
          </a:xfrm>
        </p:spPr>
        <p:txBody>
          <a:bodyPr/>
          <a:lstStyle/>
          <a:p>
            <a:r>
              <a:rPr lang="nl-NL" dirty="0" smtClean="0"/>
              <a:t>Waar hebben we het over gehad?</a:t>
            </a:r>
          </a:p>
          <a:p>
            <a:pPr lvl="1"/>
            <a:r>
              <a:rPr lang="nl-NL" dirty="0" smtClean="0"/>
              <a:t>Verkoopgesprek </a:t>
            </a:r>
          </a:p>
          <a:p>
            <a:pPr lvl="1"/>
            <a:r>
              <a:rPr lang="nl-NL" dirty="0" smtClean="0"/>
              <a:t>Adviesgesprek</a:t>
            </a:r>
          </a:p>
          <a:p>
            <a:pPr lvl="1"/>
            <a:r>
              <a:rPr lang="nl-NL" dirty="0" smtClean="0"/>
              <a:t>Klachtengesprek (zie ook thema Myspot: afhandelen van klachten in de groene detailhandel)</a:t>
            </a:r>
          </a:p>
          <a:p>
            <a:pPr lvl="2"/>
            <a:r>
              <a:rPr lang="nl-NL" sz="1600" dirty="0" smtClean="0"/>
              <a:t>Wat is het verschil tussen een verkoopgesprek en een adviesgesprek?</a:t>
            </a:r>
          </a:p>
          <a:p>
            <a:pPr lvl="1"/>
            <a:r>
              <a:rPr lang="nl-NL" sz="1800" dirty="0" smtClean="0"/>
              <a:t>7 typen vragen, wie kent ze nog?</a:t>
            </a:r>
          </a:p>
          <a:p>
            <a:pPr lvl="2"/>
            <a:r>
              <a:rPr lang="nl-NL" sz="1600" dirty="0" smtClean="0"/>
              <a:t>Open-; gesloten-; gerichte-; keuze-; suggestieve-; reflecterende-; controlevragen</a:t>
            </a:r>
          </a:p>
          <a:p>
            <a:pPr lvl="1"/>
            <a:r>
              <a:rPr lang="nl-NL" sz="1800" dirty="0" smtClean="0"/>
              <a:t>Gespreksdoelen: wat wil je bereiken met een gesprek. Wie weet het nog?</a:t>
            </a:r>
          </a:p>
          <a:p>
            <a:pPr lvl="2"/>
            <a:r>
              <a:rPr lang="nl-NL" sz="1600" dirty="0" smtClean="0"/>
              <a:t>Je wilt informeren, overtuigen, activeren en instrueren</a:t>
            </a:r>
          </a:p>
          <a:p>
            <a:pPr lvl="1"/>
            <a:r>
              <a:rPr lang="nl-NL" sz="1800" dirty="0" smtClean="0"/>
              <a:t>We hebben het gehad over feiten en meningen.</a:t>
            </a:r>
            <a:r>
              <a:rPr lang="nl-NL" sz="1800" dirty="0"/>
              <a:t> </a:t>
            </a:r>
            <a:r>
              <a:rPr lang="nl-NL" sz="1800" dirty="0" smtClean="0"/>
              <a:t>Wat was ook al weer het verschil?</a:t>
            </a:r>
          </a:p>
          <a:p>
            <a:pPr lvl="2"/>
            <a:r>
              <a:rPr lang="nl-NL" sz="1600" dirty="0" smtClean="0"/>
              <a:t>Een feit is een vaststaand iets dat je kunt bewijzen, een mening is subjectief en een interpretatie.</a:t>
            </a:r>
          </a:p>
          <a:p>
            <a:pPr lvl="1"/>
            <a:r>
              <a:rPr lang="nl-NL" sz="1800" dirty="0" smtClean="0"/>
              <a:t>We hebben het gehad over de communicatie ring. Wat was dat nou ook al weer?</a:t>
            </a:r>
          </a:p>
        </p:txBody>
      </p:sp>
    </p:spTree>
    <p:extLst>
      <p:ext uri="{BB962C8B-B14F-4D97-AF65-F5344CB8AC3E}">
        <p14:creationId xmlns:p14="http://schemas.microsoft.com/office/powerpoint/2010/main" val="436790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0892"/>
            <a:ext cx="9259146" cy="862149"/>
          </a:xfrm>
        </p:spPr>
        <p:txBody>
          <a:bodyPr/>
          <a:lstStyle/>
          <a:p>
            <a:r>
              <a:rPr lang="nl-NL" dirty="0" smtClean="0"/>
              <a:t>Wat weten we nog van gesprekstechnieken?</a:t>
            </a:r>
            <a:endParaRPr lang="nl-NL" dirty="0"/>
          </a:p>
        </p:txBody>
      </p:sp>
      <p:sp>
        <p:nvSpPr>
          <p:cNvPr id="3" name="Tijdelijke aanduiding voor inhoud 2"/>
          <p:cNvSpPr>
            <a:spLocks noGrp="1"/>
          </p:cNvSpPr>
          <p:nvPr>
            <p:ph idx="1"/>
          </p:nvPr>
        </p:nvSpPr>
        <p:spPr>
          <a:xfrm>
            <a:off x="677334" y="1375954"/>
            <a:ext cx="9541086" cy="5583645"/>
          </a:xfrm>
        </p:spPr>
        <p:txBody>
          <a:bodyPr>
            <a:normAutofit/>
          </a:bodyPr>
          <a:lstStyle/>
          <a:p>
            <a:r>
              <a:rPr lang="nl-NL" dirty="0" smtClean="0"/>
              <a:t>Gesprek leiden:</a:t>
            </a:r>
          </a:p>
          <a:p>
            <a:pPr lvl="1"/>
            <a:r>
              <a:rPr lang="nl-NL" dirty="0" smtClean="0">
                <a:sym typeface="Wingdings" panose="05000000000000000000" pitchFamily="2" charset="2"/>
              </a:rPr>
              <a:t> goede sfeer, doelen en verwachtingen uitspreken, agenda, hoeveelheid tijd</a:t>
            </a:r>
          </a:p>
          <a:p>
            <a:r>
              <a:rPr lang="nl-NL" dirty="0"/>
              <a:t>Actief </a:t>
            </a:r>
            <a:r>
              <a:rPr lang="nl-NL" dirty="0" smtClean="0"/>
              <a:t>luisteren:</a:t>
            </a:r>
          </a:p>
          <a:p>
            <a:pPr lvl="1"/>
            <a:r>
              <a:rPr lang="nl-NL" dirty="0" smtClean="0"/>
              <a:t> </a:t>
            </a:r>
            <a:r>
              <a:rPr lang="nl-NL" dirty="0" smtClean="0">
                <a:sym typeface="Wingdings" panose="05000000000000000000" pitchFamily="2" charset="2"/>
              </a:rPr>
              <a:t> </a:t>
            </a:r>
            <a:r>
              <a:rPr lang="nl-NL" dirty="0" smtClean="0"/>
              <a:t>is </a:t>
            </a:r>
            <a:r>
              <a:rPr lang="nl-NL" dirty="0"/>
              <a:t>niet alleen </a:t>
            </a:r>
            <a:r>
              <a:rPr lang="nl-NL" i="1" dirty="0"/>
              <a:t>horen</a:t>
            </a:r>
            <a:r>
              <a:rPr lang="nl-NL" dirty="0"/>
              <a:t> wat de ander zegt, maar ook proberen te </a:t>
            </a:r>
            <a:r>
              <a:rPr lang="nl-NL" i="1" dirty="0"/>
              <a:t>begrijpen</a:t>
            </a:r>
            <a:r>
              <a:rPr lang="nl-NL" dirty="0"/>
              <a:t> wat de ander </a:t>
            </a:r>
            <a:r>
              <a:rPr lang="nl-NL" dirty="0" smtClean="0"/>
              <a:t>zegt, </a:t>
            </a:r>
            <a:r>
              <a:rPr lang="nl-NL" b="1" dirty="0"/>
              <a:t>Communiceren is coderen, horen en decoderen</a:t>
            </a:r>
            <a:endParaRPr lang="nl-NL" dirty="0" smtClean="0">
              <a:sym typeface="Wingdings" panose="05000000000000000000" pitchFamily="2" charset="2"/>
            </a:endParaRPr>
          </a:p>
          <a:p>
            <a:r>
              <a:rPr lang="nl-NL" dirty="0" smtClean="0">
                <a:sym typeface="Wingdings" panose="05000000000000000000" pitchFamily="2" charset="2"/>
              </a:rPr>
              <a:t>Terugkoppelen naar doelen: </a:t>
            </a:r>
          </a:p>
          <a:p>
            <a:pPr lvl="1"/>
            <a:r>
              <a:rPr lang="nl-NL" dirty="0" smtClean="0">
                <a:sym typeface="Wingdings" panose="05000000000000000000" pitchFamily="2" charset="2"/>
              </a:rPr>
              <a:t> midden van het gesprek, tevredenheid, samenvatting</a:t>
            </a:r>
          </a:p>
          <a:p>
            <a:r>
              <a:rPr lang="nl-NL" dirty="0" smtClean="0">
                <a:sym typeface="Wingdings" panose="05000000000000000000" pitchFamily="2" charset="2"/>
              </a:rPr>
              <a:t>Situatie verduidelijken:</a:t>
            </a:r>
          </a:p>
          <a:p>
            <a:pPr lvl="1"/>
            <a:r>
              <a:rPr lang="nl-NL" dirty="0" smtClean="0">
                <a:sym typeface="Wingdings" panose="05000000000000000000" pitchFamily="2" charset="2"/>
              </a:rPr>
              <a:t> Bespreek onduidelijkheden of misverstanden, Benoem expliciet wat niet klopt.</a:t>
            </a:r>
          </a:p>
          <a:p>
            <a:r>
              <a:rPr lang="nl-NL" dirty="0" smtClean="0">
                <a:sym typeface="Wingdings" panose="05000000000000000000" pitchFamily="2" charset="2"/>
              </a:rPr>
              <a:t>Hardop denken: </a:t>
            </a:r>
          </a:p>
          <a:p>
            <a:pPr lvl="1"/>
            <a:r>
              <a:rPr lang="nl-NL" dirty="0" smtClean="0">
                <a:sym typeface="Wingdings" panose="05000000000000000000" pitchFamily="2" charset="2"/>
              </a:rPr>
              <a:t> openheid, voorkom je blokkeringen, gesprekspartner kan reageren, oplossingen vinden</a:t>
            </a:r>
          </a:p>
          <a:p>
            <a:r>
              <a:rPr lang="nl-NL" dirty="0" smtClean="0">
                <a:sym typeface="Wingdings" panose="05000000000000000000" pitchFamily="2" charset="2"/>
              </a:rPr>
              <a:t>Aan het einde van het gesprek terug koppelen en samenvatten, eventueel een vervolgafspraak maken</a:t>
            </a:r>
          </a:p>
          <a:p>
            <a:endParaRPr lang="nl-NL" dirty="0" smtClean="0"/>
          </a:p>
        </p:txBody>
      </p:sp>
    </p:spTree>
    <p:extLst>
      <p:ext uri="{BB962C8B-B14F-4D97-AF65-F5344CB8AC3E}">
        <p14:creationId xmlns:p14="http://schemas.microsoft.com/office/powerpoint/2010/main" val="1885623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661851"/>
          </a:xfrm>
        </p:spPr>
        <p:txBody>
          <a:bodyPr/>
          <a:lstStyle/>
          <a:p>
            <a:r>
              <a:rPr lang="nl-NL" dirty="0" smtClean="0"/>
              <a:t>Communicatie, interpretatie en ruis</a:t>
            </a:r>
            <a:endParaRPr lang="nl-NL" dirty="0"/>
          </a:p>
        </p:txBody>
      </p:sp>
      <p:sp>
        <p:nvSpPr>
          <p:cNvPr id="3" name="Tijdelijke aanduiding voor inhoud 2"/>
          <p:cNvSpPr>
            <a:spLocks noGrp="1"/>
          </p:cNvSpPr>
          <p:nvPr>
            <p:ph idx="1"/>
          </p:nvPr>
        </p:nvSpPr>
        <p:spPr>
          <a:xfrm>
            <a:off x="677334" y="1175657"/>
            <a:ext cx="9129478" cy="5337438"/>
          </a:xfrm>
        </p:spPr>
        <p:txBody>
          <a:bodyPr/>
          <a:lstStyle/>
          <a:p>
            <a:r>
              <a:rPr lang="nl-NL" dirty="0" smtClean="0"/>
              <a:t>De communicatie ring is zoals hieronder is afgebeeld.</a:t>
            </a:r>
          </a:p>
          <a:p>
            <a:endParaRPr lang="nl-NL" dirty="0"/>
          </a:p>
          <a:p>
            <a:endParaRPr lang="nl-NL" dirty="0" smtClean="0"/>
          </a:p>
          <a:p>
            <a:endParaRPr lang="nl-NL" dirty="0"/>
          </a:p>
          <a:p>
            <a:endParaRPr lang="nl-NL" dirty="0" smtClean="0"/>
          </a:p>
          <a:p>
            <a:endParaRPr lang="nl-NL" dirty="0"/>
          </a:p>
          <a:p>
            <a:r>
              <a:rPr lang="nl-NL" dirty="0" smtClean="0"/>
              <a:t>Wanneer is er sprake van “ruis”?</a:t>
            </a:r>
          </a:p>
          <a:p>
            <a:pPr lvl="1"/>
            <a:r>
              <a:rPr lang="nl-NL" dirty="0" smtClean="0"/>
              <a:t>Er ontstaat “ruis” als woorden verkeerd worden geïnterpreteerd, anders worden doorverteld of dat de één er een andere voorstelling bij heeft dan de ander.</a:t>
            </a:r>
          </a:p>
          <a:p>
            <a:pPr lvl="1"/>
            <a:r>
              <a:rPr lang="nl-NL" dirty="0" smtClean="0"/>
              <a:t>“Ruis” is dus onduidelijkheid in de communicatiering of door een andere interpretatie. </a:t>
            </a:r>
          </a:p>
          <a:p>
            <a:r>
              <a:rPr lang="nl-NL" dirty="0" smtClean="0">
                <a:hlinkClick r:id="rId2"/>
              </a:rPr>
              <a:t>Wat dacht je hiervan? Waar zit hier de “ruis”? </a:t>
            </a:r>
            <a:endParaRPr lang="nl-NL" dirty="0" smtClean="0"/>
          </a:p>
          <a:p>
            <a:r>
              <a:rPr lang="nl-NL" dirty="0" smtClean="0"/>
              <a:t>Communicatie is houding, taalgebruik en uiterlijk. </a:t>
            </a:r>
            <a:r>
              <a:rPr lang="nl-NL" dirty="0" smtClean="0">
                <a:hlinkClick r:id="rId3"/>
              </a:rPr>
              <a:t>Hoezo duidelijk?! Welke van de drie punten zie je hier?</a:t>
            </a:r>
            <a:endParaRPr lang="nl-NL" dirty="0" smtClean="0"/>
          </a:p>
          <a:p>
            <a:r>
              <a:rPr lang="nl-NL" dirty="0" smtClean="0"/>
              <a:t>En natuurlijk hoe je het interpreteert geeft ook ruis. </a:t>
            </a:r>
            <a:r>
              <a:rPr lang="nl-NL" dirty="0" smtClean="0">
                <a:hlinkClick r:id="rId4" action="ppaction://hlinkfile"/>
              </a:rPr>
              <a:t>Kijk maar.</a:t>
            </a:r>
            <a:endParaRPr lang="nl-NL" dirty="0"/>
          </a:p>
        </p:txBody>
      </p:sp>
      <p:pic>
        <p:nvPicPr>
          <p:cNvPr id="4" name="Afbeelding 3"/>
          <p:cNvPicPr>
            <a:picLocks noChangeAspect="1"/>
          </p:cNvPicPr>
          <p:nvPr/>
        </p:nvPicPr>
        <p:blipFill>
          <a:blip r:embed="rId5"/>
          <a:stretch>
            <a:fillRect/>
          </a:stretch>
        </p:blipFill>
        <p:spPr>
          <a:xfrm>
            <a:off x="2257399" y="1558147"/>
            <a:ext cx="7549413" cy="2047887"/>
          </a:xfrm>
          <a:prstGeom prst="rect">
            <a:avLst/>
          </a:prstGeom>
        </p:spPr>
      </p:pic>
    </p:spTree>
    <p:extLst>
      <p:ext uri="{BB962C8B-B14F-4D97-AF65-F5344CB8AC3E}">
        <p14:creationId xmlns:p14="http://schemas.microsoft.com/office/powerpoint/2010/main" val="2295209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1000"/>
                                        <p:tgtEl>
                                          <p:spTgt spid="3">
                                            <p:txEl>
                                              <p:pRg st="6" end="6"/>
                                            </p:txEl>
                                          </p:spTgt>
                                        </p:tgtEl>
                                      </p:cBhvr>
                                    </p:animEffect>
                                    <p:anim calcmode="lin" valueType="num">
                                      <p:cBhvr>
                                        <p:cTn id="2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1000"/>
                                        <p:tgtEl>
                                          <p:spTgt spid="3">
                                            <p:txEl>
                                              <p:pRg st="7" end="7"/>
                                            </p:txEl>
                                          </p:spTgt>
                                        </p:tgtEl>
                                      </p:cBhvr>
                                    </p:animEffect>
                                    <p:anim calcmode="lin" valueType="num">
                                      <p:cBhvr>
                                        <p:cTn id="2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1000"/>
                                        <p:tgtEl>
                                          <p:spTgt spid="3">
                                            <p:txEl>
                                              <p:pRg st="8" end="8"/>
                                            </p:txEl>
                                          </p:spTgt>
                                        </p:tgtEl>
                                      </p:cBhvr>
                                    </p:animEffect>
                                    <p:anim calcmode="lin" valueType="num">
                                      <p:cBhvr>
                                        <p:cTn id="3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1000"/>
                                        <p:tgtEl>
                                          <p:spTgt spid="3">
                                            <p:txEl>
                                              <p:pRg st="9" end="9"/>
                                            </p:txEl>
                                          </p:spTgt>
                                        </p:tgtEl>
                                      </p:cBhvr>
                                    </p:animEffect>
                                    <p:anim calcmode="lin" valueType="num">
                                      <p:cBhvr>
                                        <p:cTn id="4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1000"/>
                                        <p:tgtEl>
                                          <p:spTgt spid="3">
                                            <p:txEl>
                                              <p:pRg st="10" end="10"/>
                                            </p:txEl>
                                          </p:spTgt>
                                        </p:tgtEl>
                                      </p:cBhvr>
                                    </p:animEffect>
                                    <p:anim calcmode="lin" valueType="num">
                                      <p:cBhvr>
                                        <p:cTn id="4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11" end="11"/>
                                            </p:txEl>
                                          </p:spTgt>
                                        </p:tgtEl>
                                        <p:attrNameLst>
                                          <p:attrName>style.visibility</p:attrName>
                                        </p:attrNameLst>
                                      </p:cBhvr>
                                      <p:to>
                                        <p:strVal val="visible"/>
                                      </p:to>
                                    </p:set>
                                    <p:animEffect transition="in" filter="fade">
                                      <p:cBhvr>
                                        <p:cTn id="54" dur="1000"/>
                                        <p:tgtEl>
                                          <p:spTgt spid="3">
                                            <p:txEl>
                                              <p:pRg st="11" end="11"/>
                                            </p:txEl>
                                          </p:spTgt>
                                        </p:tgtEl>
                                      </p:cBhvr>
                                    </p:animEffect>
                                    <p:anim calcmode="lin" valueType="num">
                                      <p:cBhvr>
                                        <p:cTn id="5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3638" y="774192"/>
            <a:ext cx="8596668" cy="722811"/>
          </a:xfrm>
        </p:spPr>
        <p:txBody>
          <a:bodyPr/>
          <a:lstStyle/>
          <a:p>
            <a:r>
              <a:rPr lang="nl-NL" dirty="0" smtClean="0"/>
              <a:t>Nog een paar begrippen.</a:t>
            </a:r>
            <a:endParaRPr lang="nl-NL" dirty="0"/>
          </a:p>
        </p:txBody>
      </p:sp>
      <p:sp>
        <p:nvSpPr>
          <p:cNvPr id="3" name="Tijdelijke aanduiding voor inhoud 2"/>
          <p:cNvSpPr>
            <a:spLocks noGrp="1"/>
          </p:cNvSpPr>
          <p:nvPr>
            <p:ph idx="1"/>
          </p:nvPr>
        </p:nvSpPr>
        <p:spPr>
          <a:xfrm>
            <a:off x="823638" y="1689027"/>
            <a:ext cx="9233020" cy="4708951"/>
          </a:xfrm>
        </p:spPr>
        <p:txBody>
          <a:bodyPr/>
          <a:lstStyle/>
          <a:p>
            <a:r>
              <a:rPr lang="nl-NL" dirty="0" smtClean="0"/>
              <a:t>De PDCA cyclus, wat houdt dat in?</a:t>
            </a:r>
          </a:p>
          <a:p>
            <a:pPr lvl="1"/>
            <a:r>
              <a:rPr lang="nl-NL" dirty="0" smtClean="0"/>
              <a:t>P= Plan ofwel Plannen, iets bedenken </a:t>
            </a:r>
          </a:p>
          <a:p>
            <a:pPr lvl="1"/>
            <a:r>
              <a:rPr lang="nl-NL" dirty="0" smtClean="0"/>
              <a:t>D= Do ofwel Doen, uitvoeren wat je bedacht hebt</a:t>
            </a:r>
          </a:p>
          <a:p>
            <a:pPr lvl="1"/>
            <a:r>
              <a:rPr lang="nl-NL" dirty="0" smtClean="0"/>
              <a:t>C= Check ofwel Controleren of het gaat zoals je het had voorgesteld</a:t>
            </a:r>
          </a:p>
          <a:p>
            <a:pPr lvl="1"/>
            <a:r>
              <a:rPr lang="nl-NL" dirty="0" smtClean="0"/>
              <a:t>A= Act ofwel Aanpassen, als het niet zo is als je het wilt. Anders doorgaan naar de volgende fase.</a:t>
            </a:r>
          </a:p>
          <a:p>
            <a:r>
              <a:rPr lang="nl-NL" dirty="0" smtClean="0"/>
              <a:t>In een organisatie zijn 4 verschillende cultuurvormen mogelijk, maar ook een combinatie ervan. Dat kan hier op school, in het leger, maar ook thuis zijn.</a:t>
            </a:r>
          </a:p>
          <a:p>
            <a:pPr lvl="1"/>
            <a:r>
              <a:rPr lang="nl-NL" dirty="0" smtClean="0"/>
              <a:t>Een MACHTS-cultuur. Die is Baasgericht: ik zeg “spring” en jij springt</a:t>
            </a:r>
            <a:endParaRPr lang="nl-NL" dirty="0"/>
          </a:p>
          <a:p>
            <a:pPr lvl="1"/>
            <a:r>
              <a:rPr lang="nl-NL" dirty="0" smtClean="0"/>
              <a:t>Een ROLLEN-cultuur. Die is Functiegericht: de functie bepaalt hoe er gewerkt wordt</a:t>
            </a:r>
            <a:endParaRPr lang="nl-NL" dirty="0"/>
          </a:p>
          <a:p>
            <a:pPr lvl="1"/>
            <a:r>
              <a:rPr lang="nl-NL" dirty="0" smtClean="0"/>
              <a:t>Een PERSOONS- of FAMILIE-cultuur. Daar staat de mens centraal. Die is dus Mensgericht</a:t>
            </a:r>
            <a:endParaRPr lang="nl-NL" dirty="0"/>
          </a:p>
          <a:p>
            <a:pPr lvl="1"/>
            <a:r>
              <a:rPr lang="nl-NL" dirty="0" smtClean="0"/>
              <a:t>Een TAAK-cultuur. Die is Resultaatgericht. De taak moet worden uitgevoerd.</a:t>
            </a:r>
            <a:endParaRPr lang="nl-NL" dirty="0"/>
          </a:p>
        </p:txBody>
      </p:sp>
    </p:spTree>
    <p:extLst>
      <p:ext uri="{BB962C8B-B14F-4D97-AF65-F5344CB8AC3E}">
        <p14:creationId xmlns:p14="http://schemas.microsoft.com/office/powerpoint/2010/main" val="1314385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22811"/>
          </a:xfrm>
        </p:spPr>
        <p:txBody>
          <a:bodyPr/>
          <a:lstStyle/>
          <a:p>
            <a:r>
              <a:rPr lang="nl-NL" dirty="0" smtClean="0"/>
              <a:t>Weer een opdracht voor een deelcijfer</a:t>
            </a:r>
            <a:endParaRPr lang="nl-NL" dirty="0"/>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7070" y="4689235"/>
            <a:ext cx="2593308" cy="1640004"/>
          </a:xfrm>
        </p:spPr>
      </p:pic>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069" y="2974180"/>
            <a:ext cx="4169560" cy="1429808"/>
          </a:xfrm>
          <a:prstGeom prst="rect">
            <a:avLst/>
          </a:prstGeom>
        </p:spPr>
      </p:pic>
      <p:sp>
        <p:nvSpPr>
          <p:cNvPr id="6" name="Tekstvak 5"/>
          <p:cNvSpPr txBox="1"/>
          <p:nvPr/>
        </p:nvSpPr>
        <p:spPr>
          <a:xfrm>
            <a:off x="931816" y="1428206"/>
            <a:ext cx="8011887" cy="1477328"/>
          </a:xfrm>
          <a:prstGeom prst="rect">
            <a:avLst/>
          </a:prstGeom>
          <a:noFill/>
        </p:spPr>
        <p:txBody>
          <a:bodyPr wrap="square" rtlCol="0">
            <a:spAutoFit/>
          </a:bodyPr>
          <a:lstStyle/>
          <a:p>
            <a:r>
              <a:rPr lang="nl-NL" dirty="0" smtClean="0"/>
              <a:t>Maak uit het thema “ondernemen en leidinggeven” het werkboekje “leidinggeven in de groene detailhandel”. Van de toets aan het einde daarvan maak je een print en die lever je die weer in. Volgende week heb ik dan dus </a:t>
            </a:r>
            <a:r>
              <a:rPr lang="nl-NL" dirty="0"/>
              <a:t>twee toetsen </a:t>
            </a:r>
            <a:r>
              <a:rPr lang="nl-NL" dirty="0" smtClean="0"/>
              <a:t>van jullie. Kijk bij de PowerPoint’s uit </a:t>
            </a:r>
            <a:r>
              <a:rPr lang="nl-NL" dirty="0"/>
              <a:t>eerdere </a:t>
            </a:r>
            <a:r>
              <a:rPr lang="nl-NL" dirty="0" smtClean="0"/>
              <a:t>lessen.</a:t>
            </a:r>
            <a:endParaRPr lang="nl-NL" dirty="0"/>
          </a:p>
        </p:txBody>
      </p:sp>
    </p:spTree>
    <p:extLst>
      <p:ext uri="{BB962C8B-B14F-4D97-AF65-F5344CB8AC3E}">
        <p14:creationId xmlns:p14="http://schemas.microsoft.com/office/powerpoint/2010/main" val="2546733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766354"/>
            <a:ext cx="8596668" cy="476068"/>
          </a:xfrm>
        </p:spPr>
        <p:txBody>
          <a:bodyPr>
            <a:normAutofit fontScale="90000"/>
          </a:bodyPr>
          <a:lstStyle/>
          <a:p>
            <a:r>
              <a:rPr lang="nl-NL" dirty="0" smtClean="0"/>
              <a:t>We gaan wat doen!</a:t>
            </a:r>
            <a:endParaRPr lang="nl-NL" dirty="0"/>
          </a:p>
        </p:txBody>
      </p:sp>
      <p:sp>
        <p:nvSpPr>
          <p:cNvPr id="3" name="Tijdelijke aanduiding voor inhoud 2"/>
          <p:cNvSpPr>
            <a:spLocks noGrp="1"/>
          </p:cNvSpPr>
          <p:nvPr>
            <p:ph idx="1"/>
          </p:nvPr>
        </p:nvSpPr>
        <p:spPr>
          <a:xfrm>
            <a:off x="677334" y="1419497"/>
            <a:ext cx="8596668" cy="4621865"/>
          </a:xfrm>
        </p:spPr>
        <p:txBody>
          <a:bodyPr/>
          <a:lstStyle/>
          <a:p>
            <a:r>
              <a:rPr lang="nl-NL" dirty="0" smtClean="0"/>
              <a:t>Alle lessen en opdrachten kun je vinden </a:t>
            </a:r>
            <a:r>
              <a:rPr lang="nl-NL" dirty="0"/>
              <a:t>in </a:t>
            </a:r>
            <a:r>
              <a:rPr lang="nl-NL" dirty="0" smtClean="0"/>
              <a:t>maken.wikiwijs.nl/151106</a:t>
            </a:r>
            <a:endParaRPr lang="nl-NL" dirty="0"/>
          </a:p>
          <a:p>
            <a:r>
              <a:rPr lang="nl-NL" dirty="0" smtClean="0"/>
              <a:t>Volgende week algemene herhaling aan de hand van jullie vragen plus </a:t>
            </a:r>
            <a:r>
              <a:rPr lang="nl-NL" smtClean="0"/>
              <a:t>een opdracht.</a:t>
            </a:r>
            <a:endParaRPr lang="nl-NL" dirty="0" smtClean="0"/>
          </a:p>
          <a:p>
            <a:r>
              <a:rPr lang="nl-NL" dirty="0" smtClean="0"/>
              <a:t>En nu:</a:t>
            </a:r>
          </a:p>
          <a:p>
            <a:endParaRPr lang="nl-NL" dirty="0"/>
          </a:p>
        </p:txBody>
      </p:sp>
      <p:sp>
        <p:nvSpPr>
          <p:cNvPr id="4" name="Ovaal 3"/>
          <p:cNvSpPr/>
          <p:nvPr/>
        </p:nvSpPr>
        <p:spPr>
          <a:xfrm>
            <a:off x="1881051" y="2960912"/>
            <a:ext cx="6331132" cy="2899955"/>
          </a:xfrm>
          <a:prstGeom prst="ellipse">
            <a:avLst/>
          </a:prstGeom>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ekstvak 4"/>
          <p:cNvSpPr txBox="1"/>
          <p:nvPr/>
        </p:nvSpPr>
        <p:spPr>
          <a:xfrm>
            <a:off x="2573383" y="3903059"/>
            <a:ext cx="4946468" cy="1015663"/>
          </a:xfrm>
          <a:prstGeom prst="rect">
            <a:avLst/>
          </a:prstGeom>
          <a:noFill/>
        </p:spPr>
        <p:txBody>
          <a:bodyPr wrap="square" rtlCol="0">
            <a:spAutoFit/>
          </a:bodyPr>
          <a:lstStyle/>
          <a:p>
            <a:r>
              <a:rPr lang="nl-NL" sz="6000" dirty="0" smtClean="0"/>
              <a:t>Aan het werk</a:t>
            </a:r>
            <a:endParaRPr lang="nl-NL" sz="6000" dirty="0"/>
          </a:p>
        </p:txBody>
      </p:sp>
    </p:spTree>
    <p:extLst>
      <p:ext uri="{BB962C8B-B14F-4D97-AF65-F5344CB8AC3E}">
        <p14:creationId xmlns:p14="http://schemas.microsoft.com/office/powerpoint/2010/main" val="2936605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6"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down)">
                                      <p:cBhvr>
                                        <p:cTn id="28" dur="580">
                                          <p:stCondLst>
                                            <p:cond delay="0"/>
                                          </p:stCondLst>
                                        </p:cTn>
                                        <p:tgtEl>
                                          <p:spTgt spid="4"/>
                                        </p:tgtEl>
                                      </p:cBhvr>
                                    </p:animEffect>
                                    <p:anim calcmode="lin" valueType="num">
                                      <p:cBhvr>
                                        <p:cTn id="29"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4" dur="26">
                                          <p:stCondLst>
                                            <p:cond delay="650"/>
                                          </p:stCondLst>
                                        </p:cTn>
                                        <p:tgtEl>
                                          <p:spTgt spid="4"/>
                                        </p:tgtEl>
                                      </p:cBhvr>
                                      <p:to x="100000" y="60000"/>
                                    </p:animScale>
                                    <p:animScale>
                                      <p:cBhvr>
                                        <p:cTn id="35" dur="166" decel="50000">
                                          <p:stCondLst>
                                            <p:cond delay="676"/>
                                          </p:stCondLst>
                                        </p:cTn>
                                        <p:tgtEl>
                                          <p:spTgt spid="4"/>
                                        </p:tgtEl>
                                      </p:cBhvr>
                                      <p:to x="100000" y="100000"/>
                                    </p:animScale>
                                    <p:animScale>
                                      <p:cBhvr>
                                        <p:cTn id="36" dur="26">
                                          <p:stCondLst>
                                            <p:cond delay="1312"/>
                                          </p:stCondLst>
                                        </p:cTn>
                                        <p:tgtEl>
                                          <p:spTgt spid="4"/>
                                        </p:tgtEl>
                                      </p:cBhvr>
                                      <p:to x="100000" y="80000"/>
                                    </p:animScale>
                                    <p:animScale>
                                      <p:cBhvr>
                                        <p:cTn id="37" dur="166" decel="50000">
                                          <p:stCondLst>
                                            <p:cond delay="1338"/>
                                          </p:stCondLst>
                                        </p:cTn>
                                        <p:tgtEl>
                                          <p:spTgt spid="4"/>
                                        </p:tgtEl>
                                      </p:cBhvr>
                                      <p:to x="100000" y="100000"/>
                                    </p:animScale>
                                    <p:animScale>
                                      <p:cBhvr>
                                        <p:cTn id="38" dur="26">
                                          <p:stCondLst>
                                            <p:cond delay="1642"/>
                                          </p:stCondLst>
                                        </p:cTn>
                                        <p:tgtEl>
                                          <p:spTgt spid="4"/>
                                        </p:tgtEl>
                                      </p:cBhvr>
                                      <p:to x="100000" y="90000"/>
                                    </p:animScale>
                                    <p:animScale>
                                      <p:cBhvr>
                                        <p:cTn id="39" dur="166" decel="50000">
                                          <p:stCondLst>
                                            <p:cond delay="1668"/>
                                          </p:stCondLst>
                                        </p:cTn>
                                        <p:tgtEl>
                                          <p:spTgt spid="4"/>
                                        </p:tgtEl>
                                      </p:cBhvr>
                                      <p:to x="100000" y="100000"/>
                                    </p:animScale>
                                    <p:animScale>
                                      <p:cBhvr>
                                        <p:cTn id="40" dur="26">
                                          <p:stCondLst>
                                            <p:cond delay="1808"/>
                                          </p:stCondLst>
                                        </p:cTn>
                                        <p:tgtEl>
                                          <p:spTgt spid="4"/>
                                        </p:tgtEl>
                                      </p:cBhvr>
                                      <p:to x="100000" y="95000"/>
                                    </p:animScale>
                                    <p:animScale>
                                      <p:cBhvr>
                                        <p:cTn id="41" dur="166" decel="50000">
                                          <p:stCondLst>
                                            <p:cond delay="1834"/>
                                          </p:stCondLst>
                                        </p:cTn>
                                        <p:tgtEl>
                                          <p:spTgt spid="4"/>
                                        </p:tgtEl>
                                      </p:cBhvr>
                                      <p:to x="100000" y="100000"/>
                                    </p:animScale>
                                  </p:childTnLst>
                                </p:cTn>
                              </p:par>
                              <p:par>
                                <p:cTn id="42" presetID="26" presetClass="entr" presetSubtype="0" fill="hold" grpId="0" nodeType="with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wipe(down)">
                                      <p:cBhvr>
                                        <p:cTn id="44" dur="580">
                                          <p:stCondLst>
                                            <p:cond delay="0"/>
                                          </p:stCondLst>
                                        </p:cTn>
                                        <p:tgtEl>
                                          <p:spTgt spid="5"/>
                                        </p:tgtEl>
                                      </p:cBhvr>
                                    </p:animEffect>
                                    <p:anim calcmode="lin" valueType="num">
                                      <p:cBhvr>
                                        <p:cTn id="45"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50" dur="26">
                                          <p:stCondLst>
                                            <p:cond delay="650"/>
                                          </p:stCondLst>
                                        </p:cTn>
                                        <p:tgtEl>
                                          <p:spTgt spid="5"/>
                                        </p:tgtEl>
                                      </p:cBhvr>
                                      <p:to x="100000" y="60000"/>
                                    </p:animScale>
                                    <p:animScale>
                                      <p:cBhvr>
                                        <p:cTn id="51" dur="166" decel="50000">
                                          <p:stCondLst>
                                            <p:cond delay="676"/>
                                          </p:stCondLst>
                                        </p:cTn>
                                        <p:tgtEl>
                                          <p:spTgt spid="5"/>
                                        </p:tgtEl>
                                      </p:cBhvr>
                                      <p:to x="100000" y="100000"/>
                                    </p:animScale>
                                    <p:animScale>
                                      <p:cBhvr>
                                        <p:cTn id="52" dur="26">
                                          <p:stCondLst>
                                            <p:cond delay="1312"/>
                                          </p:stCondLst>
                                        </p:cTn>
                                        <p:tgtEl>
                                          <p:spTgt spid="5"/>
                                        </p:tgtEl>
                                      </p:cBhvr>
                                      <p:to x="100000" y="80000"/>
                                    </p:animScale>
                                    <p:animScale>
                                      <p:cBhvr>
                                        <p:cTn id="53" dur="166" decel="50000">
                                          <p:stCondLst>
                                            <p:cond delay="1338"/>
                                          </p:stCondLst>
                                        </p:cTn>
                                        <p:tgtEl>
                                          <p:spTgt spid="5"/>
                                        </p:tgtEl>
                                      </p:cBhvr>
                                      <p:to x="100000" y="100000"/>
                                    </p:animScale>
                                    <p:animScale>
                                      <p:cBhvr>
                                        <p:cTn id="54" dur="26">
                                          <p:stCondLst>
                                            <p:cond delay="1642"/>
                                          </p:stCondLst>
                                        </p:cTn>
                                        <p:tgtEl>
                                          <p:spTgt spid="5"/>
                                        </p:tgtEl>
                                      </p:cBhvr>
                                      <p:to x="100000" y="90000"/>
                                    </p:animScale>
                                    <p:animScale>
                                      <p:cBhvr>
                                        <p:cTn id="55" dur="166" decel="50000">
                                          <p:stCondLst>
                                            <p:cond delay="1668"/>
                                          </p:stCondLst>
                                        </p:cTn>
                                        <p:tgtEl>
                                          <p:spTgt spid="5"/>
                                        </p:tgtEl>
                                      </p:cBhvr>
                                      <p:to x="100000" y="100000"/>
                                    </p:animScale>
                                    <p:animScale>
                                      <p:cBhvr>
                                        <p:cTn id="56" dur="26">
                                          <p:stCondLst>
                                            <p:cond delay="1808"/>
                                          </p:stCondLst>
                                        </p:cTn>
                                        <p:tgtEl>
                                          <p:spTgt spid="5"/>
                                        </p:tgtEl>
                                      </p:cBhvr>
                                      <p:to x="100000" y="95000"/>
                                    </p:animScale>
                                    <p:animScale>
                                      <p:cBhvr>
                                        <p:cTn id="57"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181</TotalTime>
  <Words>619</Words>
  <Application>Microsoft Office PowerPoint</Application>
  <PresentationFormat>Breedbeeld</PresentationFormat>
  <Paragraphs>58</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Trebuchet MS</vt:lpstr>
      <vt:lpstr>Wingdings</vt:lpstr>
      <vt:lpstr>Wingdings 3</vt:lpstr>
      <vt:lpstr>Facet</vt:lpstr>
      <vt:lpstr>Communiceren </vt:lpstr>
      <vt:lpstr>Wat hebben we eerdere lessen gedaan?</vt:lpstr>
      <vt:lpstr>Wat weten we nog van gesprekstechnieken?</vt:lpstr>
      <vt:lpstr>Communicatie, interpretatie en ruis</vt:lpstr>
      <vt:lpstr>Nog een paar begrippen.</vt:lpstr>
      <vt:lpstr>Weer een opdracht voor een deelcijfer</vt:lpstr>
      <vt:lpstr>We gaan wat doen!</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Communiceren </dc:title>
  <dc:creator>Géraar de Jong</dc:creator>
  <cp:lastModifiedBy>Géraar de Jong</cp:lastModifiedBy>
  <cp:revision>28</cp:revision>
  <dcterms:created xsi:type="dcterms:W3CDTF">2019-10-10T19:40:42Z</dcterms:created>
  <dcterms:modified xsi:type="dcterms:W3CDTF">2019-10-11T09:04:12Z</dcterms:modified>
</cp:coreProperties>
</file>